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9" r:id="rId2"/>
    <p:sldId id="284" r:id="rId3"/>
    <p:sldId id="286" r:id="rId4"/>
    <p:sldId id="285" r:id="rId5"/>
    <p:sldId id="258" r:id="rId6"/>
    <p:sldId id="265" r:id="rId7"/>
    <p:sldId id="268" r:id="rId8"/>
    <p:sldId id="269" r:id="rId9"/>
    <p:sldId id="270" r:id="rId10"/>
    <p:sldId id="271" r:id="rId11"/>
    <p:sldId id="264" r:id="rId12"/>
    <p:sldId id="272" r:id="rId13"/>
    <p:sldId id="276" r:id="rId14"/>
    <p:sldId id="277" r:id="rId15"/>
    <p:sldId id="262" r:id="rId16"/>
    <p:sldId id="280" r:id="rId17"/>
    <p:sldId id="282" r:id="rId18"/>
    <p:sldId id="275" r:id="rId19"/>
    <p:sldId id="274" r:id="rId20"/>
    <p:sldId id="279" r:id="rId21"/>
    <p:sldId id="281" r:id="rId22"/>
    <p:sldId id="267" r:id="rId23"/>
    <p:sldId id="266" r:id="rId24"/>
    <p:sldId id="273" r:id="rId25"/>
    <p:sldId id="283" r:id="rId26"/>
    <p:sldId id="260" r:id="rId27"/>
    <p:sldId id="261" r:id="rId28"/>
    <p:sldId id="287" r:id="rId29"/>
    <p:sldId id="289" r:id="rId30"/>
    <p:sldId id="288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25036-E4FF-4681-8842-ACB33BDA61E9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D6D81-AC77-4BBC-9855-8E78CA91A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6D81-AC77-4BBC-9855-8E78CA91A5D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08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6D81-AC77-4BBC-9855-8E78CA91A5D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54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6D81-AC77-4BBC-9855-8E78CA91A5DB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7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234F4B-D376-43A8-B72C-806D5419419B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673AEC-3222-430F-8D29-D6E73C3A11FB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mx/url?sa=i&amp;rct=j&amp;q=delta+electronics&amp;source=images&amp;cd=&amp;cad=rja&amp;docid=j6pVFrPbadwBuM&amp;tbnid=oBmkWG72to3dOM:&amp;ved=0CAUQjRw&amp;url=http://mesi.mx/Delta.html&amp;ei=nOJ_UcTVC-bBigLR_ICAAQ&amp;v6u=http://s-v6exp1-ds.metric.gstatic.com/gen_204?ip=187.140.89.166&amp;ts=1367335575665931&amp;auth=dwh5phxw42j3vkuaab245bl2ornvdbrm&amp;rndm=0.5231573883441509&amp;v6s=2&amp;v6t=4386&amp;bvm=bv.45921128,d.cGE&amp;psig=AFQjCNGhETqgVXzlh7dPRrDHFRck39SeqA&amp;ust=136742197569420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hyperlink" Target="http://www.google.com.mx/url?sa=i&amp;rct=j&amp;q=dvp20sx&amp;source=images&amp;cd=&amp;cad=rja&amp;docid=YvnO7_pOb6M4-M&amp;tbnid=RsllhaOuwRdA9M:&amp;ved=0CAUQjRw&amp;url=http://quadraelectric.ro/Automate-programabile---Seria-DVP-SX2,p-328.html&amp;ei=-ieAUfWPDoSQiQL95oCQDA&amp;bvm=bv.45921128,d.cGE&amp;psig=AFQjCNEzqLGQBv2mASq7Nm6tSWTw5h0R-A&amp;ust=136743973482077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vfd+delta&amp;source=images&amp;cd=&amp;cad=rja&amp;docid=jeb2bXI-CIgAPM&amp;tbnid=JgKkFvqYR2I-7M:&amp;ved=0CAUQjRw&amp;url=http://www.mecmod.com/fitxa.asp?id=414&amp;ei=OS2IUbaGG6POiwKtj4C4CA&amp;bvm=bv.45960087,d.cGE&amp;psig=AFQjCNFuIuzBGH__vnv1teGQMC2CRm03BA&amp;ust=136796533339427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mx/url?sa=i&amp;rct=j&amp;q=vfd+delta&amp;source=images&amp;cd=&amp;cad=rja&amp;docid=jeb2bXI-CIgAPM&amp;tbnid=JgKkFvqYR2I-7M:&amp;ved=0CAUQjRw&amp;url=http://www.mecmod.com/fitxa.asp?id=414&amp;ei=OS2IUbaGG6POiwKtj4C4CA&amp;bvm=bv.45960087,d.cGE&amp;psig=AFQjCNFuIuzBGH__vnv1teGQMC2CRm03BA&amp;ust=136796533339427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mx/url?sa=i&amp;rct=j&amp;q=vfd+delta&amp;source=images&amp;cd=&amp;cad=rja&amp;docid=jeb2bXI-CIgAPM&amp;tbnid=JgKkFvqYR2I-7M:&amp;ved=0CAUQjRw&amp;url=http://www.mecmod.com/fitxa.asp?id=414&amp;ei=OS2IUbaGG6POiwKtj4C4CA&amp;bvm=bv.45960087,d.cGE&amp;psig=AFQjCNFuIuzBGH__vnv1teGQMC2CRm03BA&amp;ust=136796533339427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hyperlink" Target="http://www.google.com.mx/url?sa=i&amp;rct=j&amp;q=CME-COP01&amp;source=images&amp;cd=&amp;cad=rja&amp;docid=rOo9MOJ2W2wpwM&amp;tbnid=Kb5sWf1GJ7GeEM:&amp;ved=0CAUQjRw&amp;url=http://www.controlsolution.hu/en/inverters&amp;ei=si6JUfvtEKb1igLpyIDIAw&amp;bvm=bv.46226182,d.cGE&amp;psig=AFQjCNEEqWlK0KjkL6b4wbGmpbdD69j_Xg&amp;ust=1368031194240883" TargetMode="External"/><Relationship Id="rId2" Type="http://schemas.openxmlformats.org/officeDocument/2006/relationships/hyperlink" Target="http://www.google.com.mx/url?sa=i&amp;rct=j&amp;q=CME-LW01&amp;source=images&amp;cd=&amp;cad=rja&amp;docid=rOo9MOJ2W2wpwM&amp;tbnid=VCoJFrZ_-acT5M:&amp;ved=0CAUQjRw&amp;url=http://www.controlsolution.hu/en/inverters&amp;ei=CCyJUZWWL8feiALD-4BA&amp;bvm=bv.46226182,d.cGE&amp;psig=AFQjCNFs6XvId_At07NpMMUDGgnxVmmO-Q&amp;ust=13680305286362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hyperlink" Target="http://www.google.com.mx/url?sa=i&amp;rct=j&amp;q=CME-PD01&amp;source=images&amp;cd=&amp;cad=rja&amp;docid=rOo9MOJ2W2wpwM&amp;tbnid=KmnaNwEQhlF2HM:&amp;ved=0CAUQjRw&amp;url=http://www.controlsolution.hu/en/inverters&amp;ei=6SyJUdrhK-q5iwLSu4BA&amp;bvm=bv.46226182,d.cGE&amp;psig=AFQjCNHuH2rPnUpDYa-_TrnrjdxVy1q5MQ&amp;ust=136803081594781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source=images&amp;cd=&amp;cad=rja&amp;docid=XhpGNzN4-oXQ0M&amp;tbnid=8XiDbVMLmjG6LM:&amp;ved=0CAgQjRwwAA&amp;url=http://deltautomation.wordpress.com/tag/ifd6500/&amp;ei=jjaIUdEl55GIAqXygfAL&amp;psig=AFQjCNHA0Ug9hj5Q3U2ImV0C8r-TDwLu4Q&amp;ust=1367967758042742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www.google.com.mx/url?sa=i&amp;rct=j&amp;q=pc&amp;source=images&amp;cd=&amp;cad=rja&amp;docid=W-J4nVUMaw4cfM&amp;tbnid=b4LoDxKYexHvBM:&amp;ved=0CAUQjRw&amp;url=http://creaunestudiocasero.blogspot.com/&amp;ei=djeIUfuwIIe_igLN3IHoDg&amp;bvm=bv.45960087,d.cGE&amp;psig=AFQjCNECJmDbduRZxEG25tzSQRwEARxu_A&amp;ust=1367967981312763" TargetMode="Externa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mx/url?sa=i&amp;rct=j&amp;q=PLC+DELTA&amp;source=images&amp;cd=&amp;cad=rja&amp;docid=CJpPFYF_mZBeYM&amp;tbnid=be_xDKW-fh9GQM:&amp;ved=0CAUQjRw&amp;url=http://deltautomation.wordpress.com/tag/delta-plc/&amp;ei=Ldp_Ud79E6iOigLf0IHYAQ&amp;bvm=bv.45921128,d.cGE&amp;psig=AFQjCNFk9UMQoLFfvwIJlBXbbdpJZq_GkA&amp;ust=13674197951660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.mx/url?sa=i&amp;rct=j&amp;q=dvpdt01-s+delta&amp;source=images&amp;cd=&amp;cad=rja&amp;docid=T6mHy03IWMbcbM&amp;tbnid=_0T7Bl83-3uhDM:&amp;ved=0CAUQjRw&amp;url=http://www.varitel.com/html/plc-delta.html&amp;ei=hRqEUYC0DsiUiAK8yYHoBw&amp;bvm=bv.45960087,d.cGE&amp;psig=AFQjCNGtVFZHZVZDQ3iyIgrtF3syu_-JOw&amp;ust=1367698432828650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DELTA</a:t>
            </a:r>
            <a:endParaRPr lang="es-MX" sz="5400" b="1" dirty="0">
              <a:latin typeface="Calibri" pitchFamily="34" charset="0"/>
            </a:endParaRPr>
          </a:p>
        </p:txBody>
      </p:sp>
      <p:pic>
        <p:nvPicPr>
          <p:cNvPr id="4" name="Picture 2" descr="http://mesi.mx/delta/principal-delt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21950"/>
            <a:ext cx="6264696" cy="39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7249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675467"/>
            <a:ext cx="5572141" cy="2193693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¿Voltaje de alimentación?</a:t>
            </a:r>
          </a:p>
          <a:p>
            <a:r>
              <a:rPr lang="es-MX" dirty="0" smtClean="0">
                <a:latin typeface="Calibri" pitchFamily="34" charset="0"/>
              </a:rPr>
              <a:t>¿Cuántas I/O digitales y analógicas?</a:t>
            </a:r>
          </a:p>
          <a:p>
            <a:r>
              <a:rPr lang="es-MX" dirty="0" smtClean="0">
                <a:latin typeface="Calibri" pitchFamily="34" charset="0"/>
              </a:rPr>
              <a:t>¿Salidas a relevador o a transistor?</a:t>
            </a:r>
          </a:p>
          <a:p>
            <a:r>
              <a:rPr lang="es-MX" dirty="0" smtClean="0">
                <a:latin typeface="Calibri" pitchFamily="34" charset="0"/>
              </a:rPr>
              <a:t>¿Qué comunicación requiere?</a:t>
            </a:r>
          </a:p>
          <a:p>
            <a:pPr marL="0" indent="0">
              <a:buNone/>
            </a:pPr>
            <a:endParaRPr lang="es-MX" dirty="0">
              <a:latin typeface="Calibri" pitchFamily="34" charset="0"/>
            </a:endParaRPr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PLC´S</a:t>
            </a:r>
            <a:endParaRPr lang="es-MX" sz="5400" b="1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20608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QUE PREGUNTAR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258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PLC´S</a:t>
            </a:r>
            <a:endParaRPr lang="es-MX" sz="5400" b="1" dirty="0">
              <a:latin typeface="Calibri" pitchFamily="34" charset="0"/>
            </a:endParaRPr>
          </a:p>
        </p:txBody>
      </p:sp>
      <p:pic>
        <p:nvPicPr>
          <p:cNvPr id="5" name="Picture 2" descr="http://quadraelectric.ro/images/mari/DVP20SX2_P_45_20100106.jpg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15" y="4518534"/>
            <a:ext cx="114883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93" y="2868986"/>
            <a:ext cx="709849" cy="1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angular"/>
          <p:cNvCxnSpPr>
            <a:stCxn id="6" idx="2"/>
            <a:endCxn id="5" idx="0"/>
          </p:cNvCxnSpPr>
          <p:nvPr/>
        </p:nvCxnSpPr>
        <p:spPr>
          <a:xfrm rot="16200000" flipH="1">
            <a:off x="4634731" y="4289935"/>
            <a:ext cx="454286" cy="291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288915" y="2450451"/>
            <a:ext cx="131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Calibri" pitchFamily="34" charset="0"/>
              </a:rPr>
              <a:t>DVPPS01</a:t>
            </a:r>
            <a:endParaRPr lang="es-MX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70" y="4291390"/>
            <a:ext cx="547940" cy="70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angular"/>
          <p:cNvCxnSpPr/>
          <p:nvPr/>
        </p:nvCxnSpPr>
        <p:spPr>
          <a:xfrm>
            <a:off x="2881694" y="4608290"/>
            <a:ext cx="1410841" cy="609656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249536" y="4397549"/>
            <a:ext cx="107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Calibri" pitchFamily="34" charset="0"/>
              </a:rPr>
              <a:t>QT50ULB</a:t>
            </a:r>
            <a:endParaRPr lang="es-MX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66" y="5169013"/>
            <a:ext cx="402150" cy="9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angular"/>
          <p:cNvCxnSpPr/>
          <p:nvPr/>
        </p:nvCxnSpPr>
        <p:spPr>
          <a:xfrm flipV="1">
            <a:off x="2581041" y="5406404"/>
            <a:ext cx="1707874" cy="203794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524683" y="5323635"/>
            <a:ext cx="8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Calibri" pitchFamily="34" charset="0"/>
              </a:rPr>
              <a:t>PT100</a:t>
            </a:r>
            <a:endParaRPr lang="es-MX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80709" y="58866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Calibri" pitchFamily="34" charset="0"/>
              </a:rPr>
              <a:t>DVP20SX211R</a:t>
            </a:r>
            <a:endParaRPr lang="es-MX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76" y="6071352"/>
            <a:ext cx="640979" cy="49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519779" y="6194413"/>
            <a:ext cx="76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Calibri" pitchFamily="34" charset="0"/>
              </a:rPr>
              <a:t>NBB1</a:t>
            </a:r>
            <a:endParaRPr lang="es-MX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8" name="17 Conector angular"/>
          <p:cNvCxnSpPr>
            <a:stCxn id="16" idx="3"/>
          </p:cNvCxnSpPr>
          <p:nvPr/>
        </p:nvCxnSpPr>
        <p:spPr>
          <a:xfrm flipV="1">
            <a:off x="2923855" y="5601998"/>
            <a:ext cx="1387385" cy="716366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64" y="3191490"/>
            <a:ext cx="500646" cy="11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angular"/>
          <p:cNvCxnSpPr>
            <a:stCxn id="19" idx="3"/>
          </p:cNvCxnSpPr>
          <p:nvPr/>
        </p:nvCxnSpPr>
        <p:spPr>
          <a:xfrm>
            <a:off x="2861110" y="3760406"/>
            <a:ext cx="1450130" cy="1152712"/>
          </a:xfrm>
          <a:prstGeom prst="bentConnector3">
            <a:avLst>
              <a:gd name="adj1" fmla="val 6146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655481" y="3575740"/>
            <a:ext cx="68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Calibri" pitchFamily="34" charset="0"/>
              </a:rPr>
              <a:t>SLSP</a:t>
            </a:r>
            <a:endParaRPr lang="es-MX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91" y="3711713"/>
            <a:ext cx="586170" cy="74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angular"/>
          <p:cNvCxnSpPr/>
          <p:nvPr/>
        </p:nvCxnSpPr>
        <p:spPr>
          <a:xfrm flipV="1">
            <a:off x="5437745" y="4142284"/>
            <a:ext cx="1027046" cy="624597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76" y="4534936"/>
            <a:ext cx="226512" cy="78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angular"/>
          <p:cNvCxnSpPr/>
          <p:nvPr/>
        </p:nvCxnSpPr>
        <p:spPr>
          <a:xfrm flipV="1">
            <a:off x="5437745" y="4913118"/>
            <a:ext cx="1125175" cy="75249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91" y="5341012"/>
            <a:ext cx="697249" cy="4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27 Conector angular"/>
          <p:cNvCxnSpPr>
            <a:stCxn id="5" idx="3"/>
          </p:cNvCxnSpPr>
          <p:nvPr/>
        </p:nvCxnSpPr>
        <p:spPr>
          <a:xfrm>
            <a:off x="5437745" y="5202610"/>
            <a:ext cx="1027046" cy="305691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14" y="5071349"/>
            <a:ext cx="604635" cy="7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0" y="6563744"/>
            <a:ext cx="4034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Nota: PLC no es intrínsecamente seguro.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2422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2780928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Variador de frecuencia / Inversor de frecuencia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Es </a:t>
            </a:r>
            <a:r>
              <a:rPr lang="es-MX" sz="2000" dirty="0"/>
              <a:t>un sistema para el control de la velocidad </a:t>
            </a:r>
            <a:r>
              <a:rPr lang="es-MX" sz="2000" dirty="0" smtClean="0"/>
              <a:t>de </a:t>
            </a:r>
            <a:r>
              <a:rPr lang="es-MX" sz="2000" dirty="0"/>
              <a:t>un motor de corriente </a:t>
            </a:r>
            <a:r>
              <a:rPr lang="es-MX" sz="2000" dirty="0" smtClean="0"/>
              <a:t>alterna.</a:t>
            </a:r>
          </a:p>
          <a:p>
            <a:endParaRPr lang="es-MX" sz="2000" dirty="0"/>
          </a:p>
          <a:p>
            <a:r>
              <a:rPr lang="es-MX" sz="2000" dirty="0" smtClean="0"/>
              <a:t>Usos: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Ahorro de energía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Control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000" dirty="0"/>
          </a:p>
          <a:p>
            <a:endParaRPr lang="es-MX" sz="2000" dirty="0"/>
          </a:p>
        </p:txBody>
      </p:sp>
      <p:pic>
        <p:nvPicPr>
          <p:cNvPr id="1026" name="Picture 2" descr="http://www.mecmod.com/fotos/414/Delta-VFD-EL-4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86" y="4509120"/>
            <a:ext cx="2310070" cy="19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686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19888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alibri" pitchFamily="34" charset="0"/>
              </a:rPr>
              <a:t>AHORRO DE ENERGÍA</a:t>
            </a:r>
            <a:endParaRPr lang="es-MX" sz="28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306896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/>
              <a:t>Arranque suave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/>
              <a:t>Baja velocidad</a:t>
            </a:r>
            <a:endParaRPr lang="es-MX" sz="2400" dirty="0"/>
          </a:p>
        </p:txBody>
      </p:sp>
      <p:pic>
        <p:nvPicPr>
          <p:cNvPr id="8" name="Picture 2" descr="http://www.mecmod.com/fotos/414/Delta-VFD-EL-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86" y="4509120"/>
            <a:ext cx="2310070" cy="19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5685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9888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alibri" pitchFamily="34" charset="0"/>
              </a:rPr>
              <a:t>CONTROL</a:t>
            </a:r>
            <a:endParaRPr lang="es-MX" sz="28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780928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Control de temperatura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Control de presión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Regulación de velocidad en bandas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Inyección de aire (calderas)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Escaleras mecánicas(eléctricas)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Calibri" pitchFamily="34" charset="0"/>
            </a:endParaRPr>
          </a:p>
          <a:p>
            <a:endParaRPr lang="es-MX" dirty="0"/>
          </a:p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  <p:pic>
        <p:nvPicPr>
          <p:cNvPr id="9" name="Picture 2" descr="http://www.mecmod.com/fotos/414/Delta-VFD-EL-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86" y="4509120"/>
            <a:ext cx="2310070" cy="19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92280" y="295345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RANGOS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EL   </a:t>
            </a:r>
            <a:r>
              <a:rPr lang="es-MX" b="1" dirty="0">
                <a:latin typeface="Calibri" pitchFamily="34" charset="0"/>
              </a:rPr>
              <a:t>0.25-5  HP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E  0.5-15 HP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C    1-475  HP</a:t>
            </a:r>
            <a:endParaRPr lang="es-MX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9553"/>
            <a:ext cx="1368152" cy="18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hQSERUQExQVFRUUFBUUFBgVFhcXGhcUGBUXFRwWGhYYHSYhGBolGRUWHy8gJCcpLCwsFiAxNTAqNScrLCkBCQoKDQwNFA0PFCkYFBgpKSk1KTUpKSkpMikpKSkpKSkqKSkpKSkpKSkpKSkpKSkpKSkpKSkpKSkpKSkpKSkpKf/AABEIAJwAkAMBIgACEQEDEQH/xAAcAAABBQEBAQAAAAAAAAAAAAAAAQMEBQYHAgj/xABEEAABAwIDAwcHCQcEAwAAAAABAAIRAyEEEjEFQVEGEyJhcYGRBzJCUqGxwRQVIyQzYoKy0TRyc5Lh8PFDY6PCRIPS/8QAFgEBAQEAAAAAAAAAAAAAAAAAAAEC/8QAFhEBAQEAAAAAAAAAAAAAAAAAAAER/9oADAMBAAIRAxEAPwDuKEIQCEIQCEIQCEIQCE1XxLWCXua0cXED3pintam4S10g6EAkHsI1QTEKMNoM9b2H9F6GOZ6wQPoTIxbPXb4hehiG+sPEIHEJA8cUsoBCEIBCEIBCEIEVRtLldhcPIqV2Aj0WnM7+VslYXllXr1MRVpnO6k1wa1oe9rbAbmkA34rmHKum+lUa2mwslkmJJkk7zpYaBXB17aflgpgRh6LqhNgahFMT+7dx9izuO8p+JqSAeaA87m8tjwk3WBpbVq0agw7W9CpzbTmEkF4ZmeHG+a56hOiKW33OnDuYMrc7muAh4bTaSGZt4JaJJuiNNW26HkZxVe43JqOzwOMAge9e6e3WgANNZrZ0DTrrIawgeKo9jbbGJeGvYGGmwucWMB5wl0AObaGgHjqArN+Apkg844RoOaAjwPuVwWh5UGft6tt5Do4Wa2AfEp9nK5xd+0PFt4P5GgR3lZl9NjXFudzjAfZmW8xAk++VKGAqFubKGM9eqbd2ax7gg02C5Vuc4g13OJ0AbHtjLPUpOJ5SVzOW0m0gGOrTRYuhXpsqseXOq5XAmOi2N8F2vsC3OC2thqlhmFrFzcoPYTqoqy2jtuoBh3UqBqCo8NrFoJLBb0Rxk306KtNnbRc3HfJvRLSdfu5veqrk9t/DvqNaMRSDhnp8zmAc52YFrgPSMAiOsp3ZmNZV2qHsktyObcRdrIKg3SEIQCELzUfAJ4AnwQek1icQ2mx1R5DWtBc4nQAXlclxfljrNc5kMbwhhOWRIvN/BZ3aXLT5T9tiKrh6ps3+UABXBb4jlO99R9QGA97nAcASSB4QspyldVxNUkOEgU2jcYvJndGYnuTzMbQ3VPEJRVpkyKzb8VpEAtqHFtrQMrKheRwbTu23XkAUWmyq3nHlv/juAIIPTqQyO0AuKugzUCqwg9f9EvydxGWWEdoUwMeTkGjUr1arJkNY3N2l5I4+it387UTrRCyFKi8WsI4EJ+XTr8fcrBdY6pTJ5ygBSqZcslod0Zm0ix61QYnCNLi6vVc93UC5x73QGjx7E5UxeWxdHZcqHWqEknj/AI9yBw4lrfs2Bv3ndN3ibDuATeCy1qxp1Huu05y09KDwPXChYsjoyT54iJuTIAPVvUrYn7QbCMtjvJjf1cFKNBhMPSw/7PSbTO98Zqh/Gb+C0HIN04xpPCp+VUDlqvJxSBr1HEXayx4SQD7FlXRUIQgF4rDonsPuXtI4SIQfLO2ftnfh/KE3QoUi3p1HtdeQKeYdVw4e5TuVmAdQxdWi+MzCAYuPNBt3EKolaQ7hsMxxIdUbTjQuDiDf7oMWukw+EzEjOxsb3nKDeLGO+6ZJSIPdellMS09bTI8QpGE2a+owvbucGgTBM6nXQW8VDhEIJlTB1mAuIcAIkzpMdfWFcUqpyNubsbN9T1rN5lZ4jHmk2haWuaGniOBHegsXH3he3FMCoCARpu8V7c5UNVybZYFxJPDeB1lTOT4BcwB2YnnbnjmAjuiB2KuxUS2QT0hEbiJMnqVhycH1kC0RZoiRrc9vwUo23zaGtLyPNBMxJIF7N08Z7FeeT9016pM3pDXWMwie5Q3AnMA6DlbG+DBvG/cp3IJsYiqDqKYHb09VKN2hCFFCQpUFB81cp6hq4qpUqHpOdJdmaJtHmHgB1Kr+b5819M9WaD+ntWg23gXivUGWpZxB5vLMgkEHMqypRcN1f/2ZyP8AjK0iDU2XUGrf77TZJ801rRSqGdIY5wO+xAjRSDUqN814b2BzfHM26ZdWJMuLCeJcQfFpCBp+zag1YR+9DfeUlHBmRmEjfkcwnuEqa3E8Xf8AIZ8cs+1L9G4npnseabx/MRI/u6CJisOxoJHOtNoD2gCZ0kdSY2pTdloE+bLMt/GysxRyiRTqRN3UqrYPc0OCkGiDzboMtaSJsRNrjcYQeKNIhoB1H6n9V6f1nuCeypoN9Ud5QMVZkQQ0XmdSI/W6ncmj9ZBy7h0uPV3fFQazen5suDTB3AEgEdpie5T+TY+tCTJyi24C/tKlG0r4rot485S3m7Q8i9+vRaDkfigMY9vrsyjtacxnwWarU+i0/wC80D+fh3K75JGccPx/lKUdGQhCihCEIOCbdw7Tiq5LQTz1S+/zzvUMYVu7MOx7/wBVZbcH1qv/ABqn5yoi2hrmOD6g/FPvBTbqTtM5Mesym7/r8VJSFt5/ygiuwBO6ke2jH5Xpp2yP9uiew1GfAqxlGZBU/NQbcUoP3K3/ANAL1BkNy5QGwJLSTf7tlZlyiVB0/wAPxKBqEVm79BuG8/3wC9lqU8Rc+sdO7j3WUEHIZMkNbaBaQd5PbZTuTojEjTLFuM7yerRQ6AaS5zWkkvIJNgSIbI6t1lN5Pj61pJgAu3b+iOz4qUajFwIIP+oy0m/T1jdvCu+RpnGtOkh5jhLdFUc0XGdA1+a/U7Wd392VtyKA+WNgyA19/wAIUo6ShCEUIQhBxXbODJxVc6Dnqn5ymGMpN1v7fck2jiXOq1Cd9R5PbmKiLaLijVwxsQO8FPv2LReJpujsMjwKz6VjyDIJB6kEvF7Iey/nDiP0UAhWmH2y4Wd0uvf/AFTtRlOrca8Rr3hBTKO5vT/D8VY18A5ulx1fooWX6T8P/ZQNub8F5q8HdzRv7ePuUlzdO0LzUodElkgAFz3neAJsDr2nuCioDWHKM5uZ6LOEmBbWBA4KTsMuFRpMelGXQQYy24WRh8KBSZzYNNuVpLnwCGxIF999Tv4r3sNnSADcoAfEmSZcTmI1ExPepRpsRXL+oawNLrU+T3A0iDXzfSS5oZIs2wLo1MrJgWV5yFEYoDcA+34VlXSEIQtIEIQg4Vjh9LU/iP8AzlMFStpfbVf4tT87lGK2jwhKQkQCA6LhCRBKp4877qPUeHVZG5rfe4ryvNDzz2N+KlDpbp2j3rzi5hwJBeAS1voMMWc6dw1l1+ASsqhzWuGhI9jo+Ch7XxradPKWuy1JYGNEvquIuPugjUm/YsqfJnKCedcAIizAY84xa+u83tCXZQmu8xJygF/onXotHV8VW0qh54tqVI6AyYen6Lej5xGrpt2dSlDHtw7jVqugFsNptvAE6AbyTc6aILPGbTLKobIFNo6dpJJBOvACFp/Jtj21q/OMnL0wCREw0Cexc5ZtLnmc42c1QyBF9Y07Aug+THZtamc/NkXdOa1j/hTFdUQkCVVAhCEGT2vyIwkuqkVQXEuORx1Jk2M71jdocn2g/R88B98A+4BdeXl1IHUDwQcTfslw3jvBCjVcE8egT1tg/GV26ps2m7VjT3KLV5N0Hf6Y7ldHF/k74nK4AayOHUm3GACbAxBNhftXYavIygdJHYVDrcg2HR57xKaOVLxSdDz2MA7STZdKxPk8zEGWOI0zDRQKnk9e1weGMLhoRu7BpPWmjl+0sTUYTQZYMJBO8mZ7hdGHdWq0hTa7K4Oh1Q3c1hB83r3LcbQ8m73Oc8tqAuMnK4ET2EKJQ5FGmHB7ajg6NRlsP3VBnMI6kx7WUxnLnNp1KkgmWjRztS6ApmM5MvxVctY0lgIbwsS0mDvsPatLsPyXMe4Pa11NoM+cfYCumbK2HTw7QGNvxOvioMVyU8lbKFU16h6Jnm6YEZATMT1aBdBo0Q0ZWgAdScQqBCEIBCEIBCEIBCEIBCEIBCEIBIWpUIEASoQgEIQgEIQg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7" descr="data:image/jpeg;base64,/9j/4AAQSkZJRgABAQAAAQABAAD/2wCEAAkGBhQSERUQExQVFRUUFBUUFBgVFhcXGhcUGBUXFRwWGhYYHSYhGBolGRUWHy8gJCcpLCwsFiAxNTAqNScrLCkBCQoKDQwNFA0PFCkYFBgpKSk1KTUpKSkpMikpKSkpKSkqKSkpKSkpKSkpKSkpKSkpKSkpKSkpKSkpKSkpKSkpKf/AABEIAJwAkAMBIgACEQEDEQH/xAAcAAABBQEBAQAAAAAAAAAAAAAAAQMEBQYHAgj/xABEEAABAwIDAwcHCQcEAwAAAAABAAIRAyEEEjEFQVEGEyJhcYGRBzJCUqGxwRQVIyQzYoKy0TRyc5Lh8PFDY6PCRIPS/8QAFgEBAQEAAAAAAAAAAAAAAAAAAAEC/8QAFhEBAQEAAAAAAAAAAAAAAAAAAAER/9oADAMBAAIRAxEAPwDuKEIQCEIQCEIQCEIQCE1XxLWCXua0cXED3pintam4S10g6EAkHsI1QTEKMNoM9b2H9F6GOZ6wQPoTIxbPXb4hehiG+sPEIHEJA8cUsoBCEIBCEIBCEIEVRtLldhcPIqV2Aj0WnM7+VslYXllXr1MRVpnO6k1wa1oe9rbAbmkA34rmHKum+lUa2mwslkmJJkk7zpYaBXB17aflgpgRh6LqhNgahFMT+7dx9izuO8p+JqSAeaA87m8tjwk3WBpbVq0agw7W9CpzbTmEkF4ZmeHG+a56hOiKW33OnDuYMrc7muAh4bTaSGZt4JaJJuiNNW26HkZxVe43JqOzwOMAge9e6e3WgANNZrZ0DTrrIawgeKo9jbbGJeGvYGGmwucWMB5wl0AObaGgHjqArN+Apkg844RoOaAjwPuVwWh5UGft6tt5Do4Wa2AfEp9nK5xd+0PFt4P5GgR3lZl9NjXFudzjAfZmW8xAk++VKGAqFubKGM9eqbd2ax7gg02C5Vuc4g13OJ0AbHtjLPUpOJ5SVzOW0m0gGOrTRYuhXpsqseXOq5XAmOi2N8F2vsC3OC2thqlhmFrFzcoPYTqoqy2jtuoBh3UqBqCo8NrFoJLBb0Rxk306KtNnbRc3HfJvRLSdfu5veqrk9t/DvqNaMRSDhnp8zmAc52YFrgPSMAiOsp3ZmNZV2qHsktyObcRdrIKg3SEIQCELzUfAJ4AnwQek1icQ2mx1R5DWtBc4nQAXlclxfljrNc5kMbwhhOWRIvN/BZ3aXLT5T9tiKrh6ps3+UABXBb4jlO99R9QGA97nAcASSB4QspyldVxNUkOEgU2jcYvJndGYnuTzMbQ3VPEJRVpkyKzb8VpEAtqHFtrQMrKheRwbTu23XkAUWmyq3nHlv/juAIIPTqQyO0AuKugzUCqwg9f9EvydxGWWEdoUwMeTkGjUr1arJkNY3N2l5I4+it387UTrRCyFKi8WsI4EJ+XTr8fcrBdY6pTJ5ygBSqZcslod0Zm0ix61QYnCNLi6vVc93UC5x73QGjx7E5UxeWxdHZcqHWqEknj/AI9yBw4lrfs2Bv3ndN3ibDuATeCy1qxp1Huu05y09KDwPXChYsjoyT54iJuTIAPVvUrYn7QbCMtjvJjf1cFKNBhMPSw/7PSbTO98Zqh/Gb+C0HIN04xpPCp+VUDlqvJxSBr1HEXayx4SQD7FlXRUIQgF4rDonsPuXtI4SIQfLO2ftnfh/KE3QoUi3p1HtdeQKeYdVw4e5TuVmAdQxdWi+MzCAYuPNBt3EKolaQ7hsMxxIdUbTjQuDiDf7oMWukw+EzEjOxsb3nKDeLGO+6ZJSIPdellMS09bTI8QpGE2a+owvbucGgTBM6nXQW8VDhEIJlTB1mAuIcAIkzpMdfWFcUqpyNubsbN9T1rN5lZ4jHmk2haWuaGniOBHegsXH3he3FMCoCARpu8V7c5UNVybZYFxJPDeB1lTOT4BcwB2YnnbnjmAjuiB2KuxUS2QT0hEbiJMnqVhycH1kC0RZoiRrc9vwUo23zaGtLyPNBMxJIF7N08Z7FeeT9016pM3pDXWMwie5Q3AnMA6DlbG+DBvG/cp3IJsYiqDqKYHb09VKN2hCFFCQpUFB81cp6hq4qpUqHpOdJdmaJtHmHgB1Kr+b5819M9WaD+ntWg23gXivUGWpZxB5vLMgkEHMqypRcN1f/2ZyP8AjK0iDU2XUGrf77TZJ801rRSqGdIY5wO+xAjRSDUqN814b2BzfHM26ZdWJMuLCeJcQfFpCBp+zag1YR+9DfeUlHBmRmEjfkcwnuEqa3E8Xf8AIZ8cs+1L9G4npnseabx/MRI/u6CJisOxoJHOtNoD2gCZ0kdSY2pTdloE+bLMt/GysxRyiRTqRN3UqrYPc0OCkGiDzboMtaSJsRNrjcYQeKNIhoB1H6n9V6f1nuCeypoN9Ud5QMVZkQQ0XmdSI/W6ncmj9ZBy7h0uPV3fFQazen5suDTB3AEgEdpie5T+TY+tCTJyi24C/tKlG0r4rot485S3m7Q8i9+vRaDkfigMY9vrsyjtacxnwWarU+i0/wC80D+fh3K75JGccPx/lKUdGQhCihCEIOCbdw7Tiq5LQTz1S+/zzvUMYVu7MOx7/wBVZbcH1qv/ABqn5yoi2hrmOD6g/FPvBTbqTtM5Mesym7/r8VJSFt5/ygiuwBO6ke2jH5Xpp2yP9uiew1GfAqxlGZBU/NQbcUoP3K3/ANAL1BkNy5QGwJLSTf7tlZlyiVB0/wAPxKBqEVm79BuG8/3wC9lqU8Rc+sdO7j3WUEHIZMkNbaBaQd5PbZTuTojEjTLFuM7yerRQ6AaS5zWkkvIJNgSIbI6t1lN5Pj61pJgAu3b+iOz4qUajFwIIP+oy0m/T1jdvCu+RpnGtOkh5jhLdFUc0XGdA1+a/U7Wd392VtyKA+WNgyA19/wAIUo6ShCEUIQhBxXbODJxVc6Dnqn5ymGMpN1v7fck2jiXOq1Cd9R5PbmKiLaLijVwxsQO8FPv2LReJpujsMjwKz6VjyDIJB6kEvF7Iey/nDiP0UAhWmH2y4Wd0uvf/AFTtRlOrca8Rr3hBTKO5vT/D8VY18A5ulx1fooWX6T8P/ZQNub8F5q8HdzRv7ePuUlzdO0LzUodElkgAFz3neAJsDr2nuCioDWHKM5uZ6LOEmBbWBA4KTsMuFRpMelGXQQYy24WRh8KBSZzYNNuVpLnwCGxIF999Tv4r3sNnSADcoAfEmSZcTmI1ExPepRpsRXL+oawNLrU+T3A0iDXzfSS5oZIs2wLo1MrJgWV5yFEYoDcA+34VlXSEIQtIEIQg4Vjh9LU/iP8AzlMFStpfbVf4tT87lGK2jwhKQkQCA6LhCRBKp4877qPUeHVZG5rfe4ryvNDzz2N+KlDpbp2j3rzi5hwJBeAS1voMMWc6dw1l1+ASsqhzWuGhI9jo+Ch7XxradPKWuy1JYGNEvquIuPugjUm/YsqfJnKCedcAIizAY84xa+u83tCXZQmu8xJygF/onXotHV8VW0qh54tqVI6AyYen6Lej5xGrpt2dSlDHtw7jVqugFsNptvAE6AbyTc6aILPGbTLKobIFNo6dpJJBOvACFp/Jtj21q/OMnL0wCREw0Cexc5ZtLnmc42c1QyBF9Y07Aug+THZtamc/NkXdOa1j/hTFdUQkCVVAhCEGT2vyIwkuqkVQXEuORx1Jk2M71jdocn2g/R88B98A+4BdeXl1IHUDwQcTfslw3jvBCjVcE8egT1tg/GV26ps2m7VjT3KLV5N0Hf6Y7ldHF/k74nK4AayOHUm3GACbAxBNhftXYavIygdJHYVDrcg2HR57xKaOVLxSdDz2MA7STZdKxPk8zEGWOI0zDRQKnk9e1weGMLhoRu7BpPWmjl+0sTUYTQZYMJBO8mZ7hdGHdWq0hTa7K4Oh1Q3c1hB83r3LcbQ8m73Oc8tqAuMnK4ET2EKJQ5FGmHB7ajg6NRlsP3VBnMI6kx7WUxnLnNp1KkgmWjRztS6ApmM5MvxVctY0lgIbwsS0mDvsPatLsPyXMe4Pa11NoM+cfYCumbK2HTw7QGNvxOvioMVyU8lbKFU16h6Jnm6YEZATMT1aBdBo0Q0ZWgAdScQqBCEIBCEIBCEIBCEIBCEIBCEIBIWpUIEASoQgEIQgEIQg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20915"/>
            <a:ext cx="1440159" cy="173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26" y="2678647"/>
            <a:ext cx="1137006" cy="177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99592" y="230931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VFD-EL</a:t>
            </a:r>
            <a:endParaRPr lang="es-MX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203847" y="235158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VFD-E</a:t>
            </a:r>
            <a:endParaRPr lang="es-MX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652120" y="235751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VFD-C</a:t>
            </a:r>
            <a:endParaRPr lang="es-MX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25801" y="4459598"/>
            <a:ext cx="59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PLC</a:t>
            </a:r>
            <a:endParaRPr lang="es-MX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587673" y="4463257"/>
            <a:ext cx="113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PLC</a:t>
            </a:r>
          </a:p>
          <a:p>
            <a:pPr algn="ctr"/>
            <a:r>
              <a:rPr lang="es-MX" b="1" dirty="0" smtClean="0"/>
              <a:t>DISPLAY</a:t>
            </a:r>
            <a:endParaRPr lang="es-MX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19572" y="446325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BÁSICO</a:t>
            </a:r>
            <a:endParaRPr lang="es-MX" b="1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01" y="4867881"/>
            <a:ext cx="1132403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3167843" y="54965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KPE-LE02</a:t>
            </a:r>
            <a:endParaRPr lang="es-MX" b="1" dirty="0">
              <a:latin typeface="Calibri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85" y="5865836"/>
            <a:ext cx="999374" cy="63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3193984" y="6498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EG1010A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8792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4608512" cy="29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9512" y="19888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alibri" pitchFamily="34" charset="0"/>
              </a:rPr>
              <a:t>TECLADO</a:t>
            </a:r>
            <a:endParaRPr lang="es-MX" sz="2800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783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895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9888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alibri" pitchFamily="34" charset="0"/>
              </a:rPr>
              <a:t>COMUNICACIÓN</a:t>
            </a:r>
            <a:endParaRPr lang="es-MX" sz="2800" dirty="0"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278092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RS-485</a:t>
            </a:r>
          </a:p>
          <a:p>
            <a:r>
              <a:rPr lang="es-MX" b="1" dirty="0" smtClean="0">
                <a:latin typeface="Calibri" pitchFamily="34" charset="0"/>
              </a:rPr>
              <a:t>MODBUS RTU</a:t>
            </a:r>
          </a:p>
          <a:p>
            <a:endParaRPr lang="es-MX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2583" y="56294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libri" pitchFamily="34" charset="0"/>
              </a:rPr>
              <a:t>CME-DN01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12583" y="36533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latin typeface="Calibri" pitchFamily="34" charset="0"/>
              </a:rPr>
              <a:t>DeviceNet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1030" name="Picture 6" descr="http://www.controlsolution.hu/kepek/termekek/105/1_tm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9" y="3945380"/>
            <a:ext cx="1987087" cy="17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727890" y="3651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latin typeface="Calibri" pitchFamily="34" charset="0"/>
              </a:rPr>
              <a:t>LonWorks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17305" y="56294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libri" pitchFamily="34" charset="0"/>
              </a:rPr>
              <a:t>CME-LW01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759661" y="3651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Profibus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33299" y="56294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libri" pitchFamily="34" charset="0"/>
              </a:rPr>
              <a:t>CME-PD01</a:t>
            </a:r>
          </a:p>
        </p:txBody>
      </p:sp>
      <p:pic>
        <p:nvPicPr>
          <p:cNvPr id="1032" name="Picture 8" descr="http://www.controlsolution.hu/kepek/termekek/104/1_tm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86" y="4021180"/>
            <a:ext cx="1922687" cy="17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9" y="4022685"/>
            <a:ext cx="1681793" cy="169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www.controlsolution.hu/kepek/termekek/106/1_tmb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29" y="4022684"/>
            <a:ext cx="1801128" cy="17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6789225" y="5629430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libri" pitchFamily="34" charset="0"/>
              </a:rPr>
              <a:t>CME-COP01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868744" y="36614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latin typeface="Calibri" pitchFamily="34" charset="0"/>
              </a:rPr>
              <a:t>CANopen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441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6745"/>
            <a:ext cx="1368152" cy="18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2050" name="Picture 2" descr="http://deltautomation.files.wordpress.com/2011/05/usb01_p_v_2007071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43" y="3815232"/>
            <a:ext cx="2047008" cy="126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_nwzF06hI-dg/TNSWOruPvXI/AAAAAAAAAPk/3IyOzu7-dt0/s400/foto+ordenado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65" y="2723940"/>
            <a:ext cx="2168699" cy="171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31922" y="508292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IFD6500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7" name="6 Flecha izquierda y derecha"/>
          <p:cNvSpPr/>
          <p:nvPr/>
        </p:nvSpPr>
        <p:spPr>
          <a:xfrm>
            <a:off x="3548747" y="3038354"/>
            <a:ext cx="1800200" cy="822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179512" y="19888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latin typeface="Calibri" pitchFamily="34" charset="0"/>
              </a:rPr>
              <a:t>VFDsoft</a:t>
            </a:r>
            <a:endParaRPr lang="es-MX" sz="2800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35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FUENTES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1057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82135" y="5025267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DVPPS01</a:t>
            </a:r>
          </a:p>
          <a:p>
            <a:r>
              <a:rPr lang="es-MX" dirty="0" smtClean="0">
                <a:latin typeface="Calibri" pitchFamily="34" charset="0"/>
              </a:rPr>
              <a:t>DVPPS02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14" y="3212976"/>
            <a:ext cx="80116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984250" y="5025267"/>
            <a:ext cx="208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DRP024V060W1AZ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30" y="3313315"/>
            <a:ext cx="809353" cy="169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084890" y="5039745"/>
            <a:ext cx="208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DRP024V060W1AA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02829"/>
            <a:ext cx="2088232" cy="16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281223" y="5054223"/>
            <a:ext cx="208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PMC-24V035W1AA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2135" y="5949280"/>
            <a:ext cx="20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Input 100-240VAC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94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19888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alibri" pitchFamily="34" charset="0"/>
              </a:rPr>
              <a:t>MODOS DE OPERACIÓN</a:t>
            </a:r>
            <a:endParaRPr lang="es-MX" sz="28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3001322"/>
            <a:ext cx="37444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alibri" pitchFamily="34" charset="0"/>
              </a:rPr>
              <a:t>Frecuencia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Teclas arriba/abajo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Potenciómetro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RS-485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0-10V  de AVI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4-20mA de ACI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Multi-pasos</a:t>
            </a:r>
          </a:p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4716016" y="3032657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alibri" pitchFamily="34" charset="0"/>
              </a:rPr>
              <a:t>Arranque/Paro</a:t>
            </a:r>
            <a:endParaRPr lang="es-MX" sz="24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Teclado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Terminales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RS-485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850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44"/>
            <a:ext cx="8784976" cy="68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469286" cy="26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558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2564904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Si tenemos una bomba de 25Hp  con un flujo de 12,000 litros/hora a 60 Hz. </a:t>
            </a:r>
          </a:p>
          <a:p>
            <a:endParaRPr lang="es-MX" dirty="0">
              <a:latin typeface="Calibri" pitchFamily="34" charset="0"/>
            </a:endParaRPr>
          </a:p>
          <a:p>
            <a:r>
              <a:rPr lang="es-MX" dirty="0" smtClean="0">
                <a:latin typeface="Calibri" pitchFamily="34" charset="0"/>
              </a:rPr>
              <a:t>¿Cuánto se ahorra al llenar un tanque de 36,000 litros a 48 Hz? </a:t>
            </a:r>
          </a:p>
          <a:p>
            <a:endParaRPr lang="es-MX" dirty="0">
              <a:latin typeface="Calibri" pitchFamily="34" charset="0"/>
            </a:endParaRPr>
          </a:p>
          <a:p>
            <a:r>
              <a:rPr lang="es-MX" dirty="0" smtClean="0">
                <a:latin typeface="Calibri" pitchFamily="34" charset="0"/>
              </a:rPr>
              <a:t>Suponiendo que el costo de KW/h es de 3 pesos.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1317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63425" y="1741086"/>
                <a:ext cx="2808312" cy="123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(%)Flujo=(%)Velocidad</a:t>
                </a:r>
              </a:p>
              <a:p>
                <a:r>
                  <a:rPr lang="es-MX" dirty="0" smtClean="0"/>
                  <a:t>(%)Energía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dirty="0"/>
                          <m:t>=(</m:t>
                        </m:r>
                        <m:r>
                          <m:rPr>
                            <m:nor/>
                          </m:rPr>
                          <a:rPr lang="es-MX" b="0" i="0" dirty="0" smtClean="0"/>
                          <m:t>(%)</m:t>
                        </m:r>
                        <m:r>
                          <m:rPr>
                            <m:nor/>
                          </m:rPr>
                          <a:rPr lang="es-MX" dirty="0"/>
                          <m:t>Velocidad</m:t>
                        </m:r>
                        <m:r>
                          <m:rPr>
                            <m:nor/>
                          </m:rPr>
                          <a:rPr lang="es-MX" dirty="0"/>
                          <m:t>)</m:t>
                        </m:r>
                      </m:e>
                      <m:sup>
                        <m:r>
                          <a:rPr lang="es-MX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s-MX" dirty="0" smtClean="0"/>
              </a:p>
              <a:p>
                <a:r>
                  <a:rPr lang="es-MX" dirty="0">
                    <a:latin typeface="Calibri" pitchFamily="34" charset="0"/>
                  </a:rPr>
                  <a:t>Tanque </a:t>
                </a:r>
                <a:r>
                  <a:rPr lang="es-MX" dirty="0" smtClean="0">
                    <a:latin typeface="Calibri" pitchFamily="34" charset="0"/>
                  </a:rPr>
                  <a:t>36,000 </a:t>
                </a:r>
                <a:r>
                  <a:rPr lang="es-MX" dirty="0">
                    <a:latin typeface="Calibri" pitchFamily="34" charset="0"/>
                  </a:rPr>
                  <a:t>l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25" y="1741086"/>
                <a:ext cx="2808312" cy="1238031"/>
              </a:xfrm>
              <a:prstGeom prst="rect">
                <a:avLst/>
              </a:prstGeom>
              <a:blipFill rotWithShape="1">
                <a:blip r:embed="rId3"/>
                <a:stretch>
                  <a:fillRect l="-1957" t="-246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CuadroTexto"/>
          <p:cNvSpPr txBox="1"/>
          <p:nvPr/>
        </p:nvSpPr>
        <p:spPr>
          <a:xfrm>
            <a:off x="339342" y="2949238"/>
            <a:ext cx="55767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 smtClean="0">
                <a:latin typeface="Calibri" pitchFamily="34" charset="0"/>
              </a:rPr>
              <a:t>Flujo 60Hz=12,000 l/h</a:t>
            </a:r>
          </a:p>
          <a:p>
            <a:pPr>
              <a:spcAft>
                <a:spcPts val="600"/>
              </a:spcAft>
            </a:pPr>
            <a:r>
              <a:rPr lang="es-MX" dirty="0" smtClean="0">
                <a:latin typeface="Calibri" pitchFamily="34" charset="0"/>
              </a:rPr>
              <a:t>Potencia=18.5 kW</a:t>
            </a:r>
            <a:endParaRPr lang="es-MX" dirty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s-MX" dirty="0" smtClean="0">
                <a:latin typeface="Calibri" pitchFamily="34" charset="0"/>
              </a:rPr>
              <a:t>Tiempo=36,000/12,000</a:t>
            </a:r>
          </a:p>
          <a:p>
            <a:pPr>
              <a:spcAft>
                <a:spcPts val="600"/>
              </a:spcAft>
            </a:pPr>
            <a:r>
              <a:rPr lang="es-MX" dirty="0" smtClean="0">
                <a:latin typeface="Calibri" pitchFamily="34" charset="0"/>
              </a:rPr>
              <a:t>Tiempo=3 horas</a:t>
            </a:r>
          </a:p>
          <a:p>
            <a:pPr>
              <a:spcAft>
                <a:spcPts val="600"/>
              </a:spcAft>
            </a:pPr>
            <a:r>
              <a:rPr lang="es-MX" dirty="0" smtClean="0">
                <a:latin typeface="Calibri" pitchFamily="34" charset="0"/>
              </a:rPr>
              <a:t>P.T.=18.5X3</a:t>
            </a:r>
          </a:p>
          <a:p>
            <a:pPr>
              <a:spcAft>
                <a:spcPts val="600"/>
              </a:spcAft>
            </a:pPr>
            <a:r>
              <a:rPr lang="es-MX" dirty="0" smtClean="0">
                <a:latin typeface="Calibri" pitchFamily="34" charset="0"/>
              </a:rPr>
              <a:t>P.T.=55.5 kW/h</a:t>
            </a:r>
          </a:p>
          <a:p>
            <a:pPr>
              <a:spcAft>
                <a:spcPts val="600"/>
              </a:spcAft>
            </a:pPr>
            <a:r>
              <a:rPr lang="es-MX" dirty="0" smtClean="0">
                <a:latin typeface="Calibri" pitchFamily="34" charset="0"/>
              </a:rPr>
              <a:t>Costo=55.5 x 3 pesos</a:t>
            </a:r>
          </a:p>
          <a:p>
            <a:pPr>
              <a:spcAft>
                <a:spcPts val="600"/>
              </a:spcAft>
            </a:pPr>
            <a:r>
              <a:rPr lang="es-MX" dirty="0" smtClean="0">
                <a:latin typeface="Calibri" pitchFamily="34" charset="0"/>
              </a:rPr>
              <a:t>Costo diario=$166.50  </a:t>
            </a:r>
          </a:p>
          <a:p>
            <a:pPr>
              <a:spcAft>
                <a:spcPts val="600"/>
              </a:spcAft>
            </a:pPr>
            <a:r>
              <a:rPr lang="es-MX" dirty="0" smtClean="0">
                <a:solidFill>
                  <a:srgbClr val="FF0000"/>
                </a:solidFill>
                <a:latin typeface="Calibri" pitchFamily="34" charset="0"/>
              </a:rPr>
              <a:t>Costo mensual=$4,995.00</a:t>
            </a:r>
            <a:endParaRPr lang="es-MX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4809728" y="2567886"/>
                <a:ext cx="4280583" cy="430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MX" dirty="0" smtClean="0">
                    <a:latin typeface="Calibri" pitchFamily="34" charset="0"/>
                  </a:rPr>
                  <a:t>Flujo 48Hz=9,600 l/h</a:t>
                </a:r>
              </a:p>
              <a:p>
                <a:pPr>
                  <a:spcAft>
                    <a:spcPts val="600"/>
                  </a:spcAft>
                </a:pPr>
                <a:r>
                  <a:rPr lang="es-MX" dirty="0" smtClean="0"/>
                  <a:t>Potencia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dirty="0"/>
                          <m:t>=(</m:t>
                        </m:r>
                        <m:r>
                          <m:rPr>
                            <m:nor/>
                          </m:rPr>
                          <a:rPr lang="es-MX" b="0" i="0" dirty="0" smtClean="0">
                            <a:latin typeface="Calibri" pitchFamily="34" charset="0"/>
                          </a:rPr>
                          <m:t>0.80</m:t>
                        </m:r>
                        <m:r>
                          <m:rPr>
                            <m:nor/>
                          </m:rPr>
                          <a:rPr lang="es-MX" dirty="0"/>
                          <m:t>)</m:t>
                        </m:r>
                      </m:e>
                      <m:sup>
                        <m:r>
                          <a:rPr lang="es-MX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MX" dirty="0" smtClean="0">
                    <a:latin typeface="Calibri" pitchFamily="34" charset="0"/>
                  </a:rPr>
                  <a:t>x18.5=0.512x18.5</a:t>
                </a:r>
              </a:p>
              <a:p>
                <a:pPr>
                  <a:spcAft>
                    <a:spcPts val="600"/>
                  </a:spcAft>
                </a:pPr>
                <a:r>
                  <a:rPr lang="es-MX" dirty="0" smtClean="0">
                    <a:latin typeface="Calibri" pitchFamily="34" charset="0"/>
                  </a:rPr>
                  <a:t>Potencia=9.472 kW</a:t>
                </a:r>
              </a:p>
              <a:p>
                <a:pPr>
                  <a:spcAft>
                    <a:spcPts val="600"/>
                  </a:spcAft>
                </a:pPr>
                <a:r>
                  <a:rPr lang="es-MX" dirty="0" smtClean="0">
                    <a:latin typeface="Calibri" pitchFamily="34" charset="0"/>
                  </a:rPr>
                  <a:t>Tiempo=36,000/9,600</a:t>
                </a:r>
              </a:p>
              <a:p>
                <a:pPr>
                  <a:spcAft>
                    <a:spcPts val="600"/>
                  </a:spcAft>
                </a:pPr>
                <a:r>
                  <a:rPr lang="es-MX" dirty="0" smtClean="0">
                    <a:latin typeface="Calibri" pitchFamily="34" charset="0"/>
                  </a:rPr>
                  <a:t>Tiempo=3.75 horas</a:t>
                </a:r>
              </a:p>
              <a:p>
                <a:pPr>
                  <a:spcAft>
                    <a:spcPts val="600"/>
                  </a:spcAft>
                </a:pPr>
                <a:r>
                  <a:rPr lang="es-MX" dirty="0" smtClean="0">
                    <a:latin typeface="Calibri" pitchFamily="34" charset="0"/>
                  </a:rPr>
                  <a:t>P.T.=9.472X3.75</a:t>
                </a:r>
              </a:p>
              <a:p>
                <a:pPr>
                  <a:spcAft>
                    <a:spcPts val="600"/>
                  </a:spcAft>
                </a:pPr>
                <a:r>
                  <a:rPr lang="es-MX" dirty="0" smtClean="0">
                    <a:latin typeface="Calibri" pitchFamily="34" charset="0"/>
                  </a:rPr>
                  <a:t>P.T.=35.52 kW/h</a:t>
                </a:r>
              </a:p>
              <a:p>
                <a:pPr>
                  <a:spcAft>
                    <a:spcPts val="600"/>
                  </a:spcAft>
                </a:pPr>
                <a:r>
                  <a:rPr lang="es-MX" dirty="0" smtClean="0">
                    <a:latin typeface="Calibri" pitchFamily="34" charset="0"/>
                  </a:rPr>
                  <a:t>Costo=35.52x 3 pesos</a:t>
                </a:r>
              </a:p>
              <a:p>
                <a:pPr>
                  <a:spcAft>
                    <a:spcPts val="600"/>
                  </a:spcAft>
                </a:pPr>
                <a:r>
                  <a:rPr lang="es-MX" dirty="0" smtClean="0">
                    <a:latin typeface="Calibri" pitchFamily="34" charset="0"/>
                  </a:rPr>
                  <a:t>Costo diario=$106.56 </a:t>
                </a:r>
              </a:p>
              <a:p>
                <a:pPr>
                  <a:spcAft>
                    <a:spcPts val="600"/>
                  </a:spcAft>
                </a:pPr>
                <a:r>
                  <a:rPr lang="es-MX" dirty="0" smtClean="0">
                    <a:solidFill>
                      <a:srgbClr val="FF0000"/>
                    </a:solidFill>
                    <a:latin typeface="Calibri" pitchFamily="34" charset="0"/>
                  </a:rPr>
                  <a:t>Costo mensual=$3,196.8</a:t>
                </a:r>
              </a:p>
              <a:p>
                <a:pPr>
                  <a:spcAft>
                    <a:spcPts val="600"/>
                  </a:spcAft>
                </a:pPr>
                <a:endParaRPr lang="es-MX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s-MX" dirty="0" smtClean="0">
                    <a:solidFill>
                      <a:srgbClr val="FF0000"/>
                    </a:solidFill>
                    <a:latin typeface="Calibri" pitchFamily="34" charset="0"/>
                  </a:rPr>
                  <a:t>Ahorro anual=$21,578.40</a:t>
                </a:r>
                <a:endParaRPr lang="es-MX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28" y="2567886"/>
                <a:ext cx="4280583" cy="4300408"/>
              </a:xfrm>
              <a:prstGeom prst="rect">
                <a:avLst/>
              </a:prstGeom>
              <a:blipFill rotWithShape="1">
                <a:blip r:embed="rId4"/>
                <a:stretch>
                  <a:fillRect l="-1282" t="-708" b="-127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VARIADORES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20608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QUE PREGUNTAR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¿Cuántos HP?</a:t>
            </a:r>
          </a:p>
          <a:p>
            <a:r>
              <a:rPr lang="es-MX" dirty="0" smtClean="0">
                <a:latin typeface="Calibri" pitchFamily="34" charset="0"/>
              </a:rPr>
              <a:t>¿Voltaje?</a:t>
            </a:r>
          </a:p>
          <a:p>
            <a:r>
              <a:rPr lang="es-MX" dirty="0" smtClean="0">
                <a:latin typeface="Calibri" pitchFamily="34" charset="0"/>
              </a:rPr>
              <a:t>¿Qué comunicación requiere?</a:t>
            </a:r>
          </a:p>
          <a:p>
            <a:endParaRPr lang="es-MX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s-MX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502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HMI</a:t>
            </a:r>
            <a:endParaRPr lang="es-MX" sz="5400" b="1" dirty="0">
              <a:latin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1"/>
            <a:ext cx="6228184" cy="30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228184" y="29969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TAMAÑOS</a:t>
            </a:r>
          </a:p>
          <a:p>
            <a:r>
              <a:rPr lang="es-MX" dirty="0" smtClean="0">
                <a:latin typeface="Calibri" pitchFamily="34" charset="0"/>
              </a:rPr>
              <a:t>3.5”   5.6”  7”  10.1”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36196" y="4164657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COMUNICACIÓN</a:t>
            </a:r>
          </a:p>
          <a:p>
            <a:r>
              <a:rPr lang="es-MX" dirty="0" smtClean="0">
                <a:latin typeface="Calibri" pitchFamily="34" charset="0"/>
              </a:rPr>
              <a:t>RS-232</a:t>
            </a:r>
          </a:p>
          <a:p>
            <a:r>
              <a:rPr lang="es-MX" dirty="0" smtClean="0">
                <a:latin typeface="Calibri" pitchFamily="34" charset="0"/>
              </a:rPr>
              <a:t>RS-422</a:t>
            </a:r>
          </a:p>
          <a:p>
            <a:r>
              <a:rPr lang="es-MX" dirty="0" smtClean="0">
                <a:latin typeface="Calibri" pitchFamily="34" charset="0"/>
              </a:rPr>
              <a:t>RS-485</a:t>
            </a:r>
          </a:p>
          <a:p>
            <a:r>
              <a:rPr lang="es-MX" dirty="0" smtClean="0">
                <a:latin typeface="Calibri" pitchFamily="34" charset="0"/>
              </a:rPr>
              <a:t>ETHERNET (opcional)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344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HMI</a:t>
            </a:r>
            <a:endParaRPr lang="es-MX" sz="5400" b="1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9683"/>
            <a:ext cx="5326376" cy="40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1747382" cy="276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633823" y="576461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DVPACAB2A30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978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HMI</a:t>
            </a:r>
            <a:endParaRPr lang="es-MX" sz="54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7494458" cy="213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08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>
                <a:latin typeface="Calibri" pitchFamily="34" charset="0"/>
              </a:rPr>
              <a:t>HMI</a:t>
            </a:r>
            <a:endParaRPr lang="es-MX" sz="5400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20608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QUE PREGUNTAR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Tamaño</a:t>
            </a:r>
          </a:p>
          <a:p>
            <a:r>
              <a:rPr lang="es-MX" dirty="0" smtClean="0">
                <a:latin typeface="Calibri" pitchFamily="34" charset="0"/>
              </a:rPr>
              <a:t>Comunicación</a:t>
            </a:r>
          </a:p>
          <a:p>
            <a:endParaRPr lang="es-MX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s-MX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80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6912"/>
            <a:ext cx="91725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99792" y="4119463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Amperaje=Potencia de Salida/Voltaje de salida</a:t>
            </a:r>
          </a:p>
          <a:p>
            <a:endParaRPr lang="es-MX" dirty="0">
              <a:latin typeface="Calibri" pitchFamily="34" charset="0"/>
            </a:endParaRPr>
          </a:p>
          <a:p>
            <a:r>
              <a:rPr lang="es-MX" dirty="0" smtClean="0">
                <a:latin typeface="Calibri" pitchFamily="34" charset="0"/>
              </a:rPr>
              <a:t>Amperaje=</a:t>
            </a:r>
            <a:r>
              <a:rPr lang="es-MX" b="1" dirty="0" smtClean="0">
                <a:latin typeface="Calibri" pitchFamily="34" charset="0"/>
              </a:rPr>
              <a:t>5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FUENTES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820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252728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GRACIAS!!!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FUENTES</a:t>
            </a:r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872067" y="2675467"/>
            <a:ext cx="5572141" cy="2193693"/>
          </a:xfrm>
        </p:spPr>
        <p:txBody>
          <a:bodyPr/>
          <a:lstStyle/>
          <a:p>
            <a:r>
              <a:rPr lang="es-MX" dirty="0" smtClean="0">
                <a:latin typeface="Calibri" pitchFamily="34" charset="0"/>
              </a:rPr>
              <a:t>Voltaje de salida</a:t>
            </a:r>
            <a:endParaRPr lang="es-MX" dirty="0">
              <a:latin typeface="Calibri" pitchFamily="34" charset="0"/>
            </a:endParaRPr>
          </a:p>
          <a:p>
            <a:r>
              <a:rPr lang="es-MX" dirty="0" smtClean="0">
                <a:latin typeface="Calibri" pitchFamily="34" charset="0"/>
              </a:rPr>
              <a:t>Amperaje</a:t>
            </a:r>
          </a:p>
          <a:p>
            <a:r>
              <a:rPr lang="es-MX" dirty="0" smtClean="0">
                <a:latin typeface="Calibri" pitchFamily="34" charset="0"/>
              </a:rPr>
              <a:t>Tipo de montaje</a:t>
            </a:r>
            <a:endParaRPr lang="es-MX" dirty="0">
              <a:latin typeface="Calibri" pitchFamily="34" charset="0"/>
            </a:endParaRPr>
          </a:p>
          <a:p>
            <a:r>
              <a:rPr lang="es-MX" dirty="0" smtClean="0">
                <a:latin typeface="Calibri" pitchFamily="34" charset="0"/>
              </a:rPr>
              <a:t>Voltaje de entrada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528" y="20608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QUE PREGUNTAR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211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tautomation.files.wordpress.com/2013/01/20070817-20p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906716"/>
            <a:ext cx="2376264" cy="14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6908" y="3466888"/>
            <a:ext cx="8343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¿Que es un PLC? </a:t>
            </a:r>
          </a:p>
          <a:p>
            <a:r>
              <a:rPr lang="es-MX" dirty="0" smtClean="0">
                <a:latin typeface="Calibri" pitchFamily="34" charset="0"/>
              </a:rPr>
              <a:t> </a:t>
            </a:r>
            <a:r>
              <a:rPr lang="es-ES" i="1" dirty="0" err="1"/>
              <a:t>Programmable</a:t>
            </a:r>
            <a:r>
              <a:rPr lang="es-ES" i="1" dirty="0"/>
              <a:t> </a:t>
            </a:r>
            <a:r>
              <a:rPr lang="es-ES" i="1" dirty="0" err="1"/>
              <a:t>Logic</a:t>
            </a:r>
            <a:r>
              <a:rPr lang="es-ES" i="1" dirty="0"/>
              <a:t> </a:t>
            </a:r>
            <a:r>
              <a:rPr lang="es-ES" i="1" dirty="0" err="1" smtClean="0"/>
              <a:t>Controller</a:t>
            </a:r>
            <a:r>
              <a:rPr lang="es-ES" i="1" dirty="0" smtClean="0"/>
              <a:t> </a:t>
            </a:r>
            <a:r>
              <a:rPr lang="es-ES" i="1" dirty="0" err="1" smtClean="0"/>
              <a:t>ó</a:t>
            </a:r>
            <a:r>
              <a:rPr lang="es-ES" i="1" dirty="0"/>
              <a:t> </a:t>
            </a:r>
            <a:r>
              <a:rPr lang="es-ES" i="1" dirty="0" smtClean="0"/>
              <a:t>Controlador Lógico Programable.</a:t>
            </a:r>
          </a:p>
          <a:p>
            <a:endParaRPr lang="es-ES" i="1" dirty="0">
              <a:latin typeface="Calibri" pitchFamily="34" charset="0"/>
            </a:endParaRPr>
          </a:p>
          <a:p>
            <a:r>
              <a:rPr lang="es-ES" dirty="0" smtClean="0">
                <a:latin typeface="Calibri" pitchFamily="34" charset="0"/>
              </a:rPr>
              <a:t>¿Para que sirve?</a:t>
            </a:r>
          </a:p>
          <a:p>
            <a:r>
              <a:rPr lang="es-ES" dirty="0" smtClean="0">
                <a:latin typeface="Calibri" pitchFamily="34" charset="0"/>
              </a:rPr>
              <a:t>Controlar un proceso mediante entradas y salidas.</a:t>
            </a:r>
          </a:p>
          <a:p>
            <a:endParaRPr lang="es-ES" dirty="0" smtClean="0">
              <a:latin typeface="Calibri" pitchFamily="34" charset="0"/>
            </a:endParaRPr>
          </a:p>
        </p:txBody>
      </p:sp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PLC´S</a:t>
            </a:r>
            <a:endParaRPr lang="es-MX" sz="54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024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74324" y="2564904"/>
            <a:ext cx="3305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Entradas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Digitales </a:t>
            </a:r>
          </a:p>
          <a:p>
            <a:endParaRPr lang="es-MX" dirty="0"/>
          </a:p>
          <a:p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r>
              <a:rPr lang="es-MX" dirty="0" smtClean="0"/>
              <a:t>Contador de alta velocidad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Analógicas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Calibri" pitchFamily="34" charset="0"/>
            </a:endParaRPr>
          </a:p>
          <a:p>
            <a:r>
              <a:rPr lang="es-MX" dirty="0" smtClean="0">
                <a:latin typeface="Calibri" pitchFamily="34" charset="0"/>
              </a:rPr>
              <a:t>+/-20mA,+/-10VDC, Temperatura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4" y="3178340"/>
            <a:ext cx="22479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3" y="5072033"/>
            <a:ext cx="2447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449153" y="2548053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Salidas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Relevador</a:t>
            </a:r>
          </a:p>
          <a:p>
            <a:r>
              <a:rPr lang="es-MX" dirty="0" smtClean="0"/>
              <a:t>Electromecánico.</a:t>
            </a:r>
            <a:endParaRPr lang="es-MX" dirty="0"/>
          </a:p>
          <a:p>
            <a:r>
              <a:rPr lang="es-MX" dirty="0" smtClean="0"/>
              <a:t>Frecuencia baja de</a:t>
            </a:r>
          </a:p>
          <a:p>
            <a:r>
              <a:rPr lang="es-MX" dirty="0"/>
              <a:t>o</a:t>
            </a:r>
            <a:r>
              <a:rPr lang="es-MX" dirty="0" smtClean="0"/>
              <a:t>peración.</a:t>
            </a: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Transistor</a:t>
            </a:r>
          </a:p>
          <a:p>
            <a:r>
              <a:rPr lang="es-MX" dirty="0" smtClean="0"/>
              <a:t>Frecuencia alta de</a:t>
            </a:r>
          </a:p>
          <a:p>
            <a:r>
              <a:rPr lang="es-MX" dirty="0"/>
              <a:t>o</a:t>
            </a:r>
            <a:r>
              <a:rPr lang="es-MX" dirty="0" smtClean="0"/>
              <a:t>peración.</a:t>
            </a:r>
            <a:endParaRPr lang="es-MX" dirty="0"/>
          </a:p>
          <a:p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Analógicas</a:t>
            </a:r>
          </a:p>
          <a:p>
            <a:r>
              <a:rPr lang="es-MX" dirty="0" smtClean="0">
                <a:latin typeface="Calibri" pitchFamily="34" charset="0"/>
              </a:rPr>
              <a:t>0-20mA,0-10VDC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2147"/>
            <a:ext cx="2295872" cy="147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63" y="4329366"/>
            <a:ext cx="1875469" cy="148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470679" y="6240562"/>
            <a:ext cx="359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Control de posición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PLC´S</a:t>
            </a:r>
            <a:endParaRPr lang="es-MX" sz="5400" b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216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21328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COMUNICACIÓN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0700" y="2924022"/>
            <a:ext cx="99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RS-232</a:t>
            </a:r>
            <a:endParaRPr lang="es-MX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39" y="3293354"/>
            <a:ext cx="1015625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48602" y="50272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DVPACAB2A30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68" y="5396568"/>
            <a:ext cx="1232252" cy="86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913320" y="2924022"/>
            <a:ext cx="154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RS-485</a:t>
            </a:r>
          </a:p>
          <a:p>
            <a:endParaRPr lang="es-MX" b="1" dirty="0">
              <a:latin typeface="Calibri" pitchFamily="34" charset="0"/>
            </a:endParaRPr>
          </a:p>
          <a:p>
            <a:r>
              <a:rPr lang="es-MX" b="1" dirty="0" smtClean="0">
                <a:latin typeface="Calibri" pitchFamily="34" charset="0"/>
              </a:rPr>
              <a:t>Modbus</a:t>
            </a:r>
            <a:endParaRPr lang="es-MX" b="1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41" y="3293354"/>
            <a:ext cx="683605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285876" y="29240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PROFIBUS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86935" y="4994162"/>
            <a:ext cx="134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DVPPF01-S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1032" name="Picture 8" descr="http://www.varitel.com/assets/images/dvpdt01-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21" y="3379081"/>
            <a:ext cx="735478" cy="16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009664" y="292473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DEVICENET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020723" y="4994162"/>
            <a:ext cx="134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DVPDT01-S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15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PLC´S</a:t>
            </a:r>
            <a:endParaRPr lang="es-MX" sz="5400" b="1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5673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PLC´S</a:t>
            </a:r>
            <a:endParaRPr lang="es-MX" sz="54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225297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MÓDULOS DE EXTENSIÓN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2996952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ENTRADAS/SALIDAS DIGITALES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ENTRADAS/SALIDAS ANALÓGICAS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ENTRADA PT100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ENTRADA TERMOPAR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06" y="2714641"/>
            <a:ext cx="4950831" cy="278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1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Calibri" pitchFamily="34" charset="0"/>
              </a:rPr>
              <a:t>PLC´S</a:t>
            </a:r>
            <a:endParaRPr lang="es-MX" sz="54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2566183"/>
            <a:ext cx="9128720" cy="432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6407352"/>
            <a:ext cx="326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Ing. Luis Carlos Ortega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520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2270</TotalTime>
  <Words>579</Words>
  <Application>Microsoft Office PowerPoint</Application>
  <PresentationFormat>Presentación en pantalla (4:3)</PresentationFormat>
  <Paragraphs>241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Forma de onda</vt:lpstr>
      <vt:lpstr>DELTA</vt:lpstr>
      <vt:lpstr>FUENTES</vt:lpstr>
      <vt:lpstr>FUENTES</vt:lpstr>
      <vt:lpstr>FUENTES</vt:lpstr>
      <vt:lpstr>PLC´S</vt:lpstr>
      <vt:lpstr>PLC´S</vt:lpstr>
      <vt:lpstr>PLC´S</vt:lpstr>
      <vt:lpstr>PLC´S</vt:lpstr>
      <vt:lpstr>PLC´S</vt:lpstr>
      <vt:lpstr>PLC´S</vt:lpstr>
      <vt:lpstr>PLC´S</vt:lpstr>
      <vt:lpstr>VARIADORES</vt:lpstr>
      <vt:lpstr>VARIADORES</vt:lpstr>
      <vt:lpstr>VARIADORES</vt:lpstr>
      <vt:lpstr>VARIADORES</vt:lpstr>
      <vt:lpstr>Presentación de PowerPoint</vt:lpstr>
      <vt:lpstr>Presentación de PowerPoint</vt:lpstr>
      <vt:lpstr>VARIADORES</vt:lpstr>
      <vt:lpstr>VARIADORES</vt:lpstr>
      <vt:lpstr>VARIADORES</vt:lpstr>
      <vt:lpstr>Presentación de PowerPoint</vt:lpstr>
      <vt:lpstr>VARIADORES</vt:lpstr>
      <vt:lpstr>VARIADORES</vt:lpstr>
      <vt:lpstr>VARIADORES</vt:lpstr>
      <vt:lpstr>VARIADORES</vt:lpstr>
      <vt:lpstr>HMI</vt:lpstr>
      <vt:lpstr>HMI</vt:lpstr>
      <vt:lpstr>HMI</vt:lpstr>
      <vt:lpstr>HMI</vt:lpstr>
      <vt:lpstr>GRACIAS!!!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Carlos Ortega G</dc:creator>
  <cp:lastModifiedBy>julio</cp:lastModifiedBy>
  <cp:revision>155</cp:revision>
  <dcterms:created xsi:type="dcterms:W3CDTF">2013-04-30T07:32:59Z</dcterms:created>
  <dcterms:modified xsi:type="dcterms:W3CDTF">2013-05-21T14:10:39Z</dcterms:modified>
</cp:coreProperties>
</file>